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4867" r:id="rId1"/>
    <p:sldMasterId id="2147484939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4" r:id="rId13"/>
    <p:sldId id="265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nva Sans" panose="020B0604020202020204" charset="0"/>
      <p:regular r:id="rId20"/>
    </p:embeddedFont>
    <p:embeddedFont>
      <p:font typeface="Canva Sans Bold" panose="020B0604020202020204" charset="0"/>
      <p:regular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</p:embeddedFont>
    <p:embeddedFont>
      <p:font typeface="Lato Bold" panose="020F0502020204030203" charset="0"/>
      <p:regular r:id="rId27"/>
    </p:embeddedFont>
    <p:embeddedFont>
      <p:font typeface="Lato Italics" panose="020B0604020202020204" charset="0"/>
      <p:regular r:id="rId28"/>
    </p:embeddedFont>
    <p:embeddedFont>
      <p:font typeface="Wingdings 3" panose="05040102010807070707" pitchFamily="18" charset="2"/>
      <p:regular r:id="rId2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82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506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48556-0C5C-4904-A27E-8A39934C6396}" type="datetimeFigureOut">
              <a:rPr lang="en-IN" smtClean="0"/>
              <a:t>01-11-2023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CEAE54-BFB5-4D43-84BE-56BA7B515E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293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CEAE54-BFB5-4D43-84BE-56BA7B515EE0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290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6518" y="914402"/>
            <a:ext cx="13014333" cy="4800600"/>
          </a:xfrm>
        </p:spPr>
        <p:txBody>
          <a:bodyPr anchor="b">
            <a:normAutofit/>
          </a:bodyPr>
          <a:lstStyle>
            <a:lvl1pPr algn="ctr">
              <a:defRPr sz="72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26518" y="5829300"/>
            <a:ext cx="13014333" cy="2857500"/>
          </a:xfrm>
        </p:spPr>
        <p:txBody>
          <a:bodyPr anchor="t">
            <a:normAutofit/>
          </a:bodyPr>
          <a:lstStyle>
            <a:lvl1pPr marL="0" indent="0" algn="ctr">
              <a:buNone/>
              <a:defRPr sz="315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3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20" y="7099298"/>
            <a:ext cx="14859000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69418" y="1398168"/>
            <a:ext cx="12338916" cy="474746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20" y="7949405"/>
            <a:ext cx="14859000" cy="740568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244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914402"/>
            <a:ext cx="14858999" cy="4686299"/>
          </a:xfrm>
        </p:spPr>
        <p:txBody>
          <a:bodyPr anchor="ctr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ctr">
            <a:normAutofit/>
          </a:bodyPr>
          <a:lstStyle>
            <a:lvl1pPr marL="0" indent="0" algn="l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98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12218" y="5029200"/>
            <a:ext cx="13258803" cy="5715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685800" indent="0">
              <a:buFontTx/>
              <a:buNone/>
              <a:defRPr/>
            </a:lvl2pPr>
            <a:lvl3pPr marL="1371600" indent="0">
              <a:buFontTx/>
              <a:buNone/>
              <a:defRPr/>
            </a:lvl3pPr>
            <a:lvl4pPr marL="2057400" indent="0">
              <a:buFontTx/>
              <a:buNone/>
              <a:defRPr/>
            </a:lvl4pPr>
            <a:lvl5pPr marL="27432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62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8" y="4962872"/>
            <a:ext cx="14859000" cy="2203200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6" y="7166072"/>
            <a:ext cx="14859002" cy="12906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58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254918" y="1180236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2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656718" y="4114800"/>
            <a:ext cx="914400" cy="877164"/>
          </a:xfrm>
          <a:prstGeom prst="rect">
            <a:avLst/>
          </a:prstGeom>
        </p:spPr>
        <p:txBody>
          <a:bodyPr vert="horz" lIns="137160" tIns="68580" rIns="137160" bIns="6858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2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9320" y="914402"/>
            <a:ext cx="13944597" cy="4114799"/>
          </a:xfrm>
        </p:spPr>
        <p:txBody>
          <a:bodyPr anchor="ctr">
            <a:normAutofit/>
          </a:bodyPr>
          <a:lstStyle>
            <a:lvl1pPr algn="l">
              <a:defRPr sz="48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829300"/>
            <a:ext cx="14859000" cy="13335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6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7162800"/>
            <a:ext cx="14859000" cy="15240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67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9" y="914402"/>
            <a:ext cx="14858999" cy="41147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12118" y="5257800"/>
            <a:ext cx="14859000" cy="12573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17" y="6515100"/>
            <a:ext cx="14859000" cy="2171700"/>
          </a:xfrm>
        </p:spPr>
        <p:txBody>
          <a:bodyPr anchor="t">
            <a:normAutofit/>
          </a:bodyPr>
          <a:lstStyle>
            <a:lvl1pPr marL="0" indent="0" algn="l">
              <a:buNone/>
              <a:defRPr sz="27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4969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712120" y="914400"/>
            <a:ext cx="14858997" cy="28575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020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5347" y="914399"/>
            <a:ext cx="3315771" cy="77724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12118" y="914400"/>
            <a:ext cx="11315700" cy="7772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830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2171701"/>
            <a:ext cx="13238487" cy="4994372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93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745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327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292600"/>
            <a:ext cx="13238486" cy="28734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574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4969" y="3090863"/>
            <a:ext cx="6594509" cy="6293645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1740" y="3084139"/>
            <a:ext cx="6594512" cy="6300368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663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70" y="2857500"/>
            <a:ext cx="659450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969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1743" y="2857500"/>
            <a:ext cx="659450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1743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24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516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792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0" y="2171700"/>
            <a:ext cx="5101596" cy="21717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6925" y="2171700"/>
            <a:ext cx="7793996" cy="68580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0" y="4693921"/>
            <a:ext cx="5101595" cy="4343399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433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781288"/>
            <a:ext cx="7639359" cy="2362212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24319" y="1714500"/>
            <a:ext cx="480060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7627469" cy="2057400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2176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200880"/>
            <a:ext cx="13238486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28700"/>
            <a:ext cx="13238487" cy="54609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4" y="8050988"/>
            <a:ext cx="13238484" cy="74056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2669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13238489" cy="2971800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13238489" cy="35433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9354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2" y="2171700"/>
            <a:ext cx="11998973" cy="3485061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2895601" y="5656761"/>
            <a:ext cx="10919474" cy="51326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525986"/>
            <a:ext cx="13238489" cy="25146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347443" y="1456880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995735" y="3920681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2606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6520" y="4962872"/>
            <a:ext cx="13030200" cy="2203200"/>
          </a:xfrm>
        </p:spPr>
        <p:txBody>
          <a:bodyPr anchor="b"/>
          <a:lstStyle>
            <a:lvl1pPr algn="r">
              <a:defRPr sz="6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6517" y="7166072"/>
            <a:ext cx="13030202" cy="1290600"/>
          </a:xfrm>
        </p:spPr>
        <p:txBody>
          <a:bodyPr anchor="t">
            <a:normAutofit/>
          </a:bodyPr>
          <a:lstStyle>
            <a:lvl1pPr marL="0" indent="0" algn="r">
              <a:buNone/>
              <a:defRPr sz="3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735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4686302"/>
            <a:ext cx="13238490" cy="2479770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166072"/>
            <a:ext cx="13238489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947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421" y="2971800"/>
            <a:ext cx="442029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8695" y="4000500"/>
            <a:ext cx="4391025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5489" y="2971800"/>
            <a:ext cx="4404362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809659" y="4000500"/>
            <a:ext cx="4420191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2971800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0687051" y="4000500"/>
            <a:ext cx="4398170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68439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695" y="6376424"/>
            <a:ext cx="441007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8695" y="3314700"/>
            <a:ext cx="4410075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8695" y="7240817"/>
            <a:ext cx="4410075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4063" y="6376424"/>
            <a:ext cx="4395788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834062" y="3314700"/>
            <a:ext cx="4395788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832033" y="7240816"/>
            <a:ext cx="4401609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6376424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0687049" y="3314700"/>
            <a:ext cx="4398170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0686863" y="7240813"/>
            <a:ext cx="4403996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9418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73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56319" y="645320"/>
            <a:ext cx="2628902" cy="873918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8695" y="1331121"/>
            <a:ext cx="11134724" cy="80533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33049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1028701" y="3095095"/>
            <a:ext cx="15592061" cy="496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62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2118" y="4000499"/>
            <a:ext cx="7315200" cy="4686302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5918" y="4000500"/>
            <a:ext cx="7315200" cy="4686300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85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3921" y="3987800"/>
            <a:ext cx="6883397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2118" y="4864894"/>
            <a:ext cx="7315200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664700" y="4000500"/>
            <a:ext cx="6906420" cy="864393"/>
          </a:xfrm>
        </p:spPr>
        <p:txBody>
          <a:bodyPr anchor="b">
            <a:noAutofit/>
          </a:bodyPr>
          <a:lstStyle>
            <a:lvl1pPr marL="0" indent="0">
              <a:buNone/>
              <a:defRPr sz="4200" b="0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5919" y="4864894"/>
            <a:ext cx="7315202" cy="3821906"/>
          </a:xfrm>
        </p:spPr>
        <p:txBody>
          <a:bodyPr anchor="t"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64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79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39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5323682" cy="2057400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5719" y="914402"/>
            <a:ext cx="8915402" cy="77724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5323682" cy="274320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973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2117" y="2400300"/>
            <a:ext cx="8001002" cy="2057400"/>
          </a:xfrm>
        </p:spPr>
        <p:txBody>
          <a:bodyPr anchor="b">
            <a:normAutofit/>
          </a:bodyPr>
          <a:lstStyle>
            <a:lvl1pPr algn="l">
              <a:defRPr sz="4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150600" y="-27432"/>
            <a:ext cx="4914899" cy="1035558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12117" y="4457700"/>
            <a:ext cx="8001002" cy="2743200"/>
          </a:xfr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598818" y="8824913"/>
            <a:ext cx="1371600" cy="547688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12118" y="8824913"/>
            <a:ext cx="7658100" cy="54768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113919" y="8824913"/>
            <a:ext cx="483851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1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23" Type="http://schemas.openxmlformats.org/officeDocument/2006/relationships/image" Target="../media/image6.png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12120" y="914400"/>
            <a:ext cx="14858997" cy="2857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2120" y="4000499"/>
            <a:ext cx="14858997" cy="4686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256418" y="8824913"/>
            <a:ext cx="24003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12118" y="8824913"/>
            <a:ext cx="113157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771019" y="8824913"/>
            <a:ext cx="826751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5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703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868" r:id="rId1"/>
    <p:sldLayoutId id="2147484869" r:id="rId2"/>
    <p:sldLayoutId id="2147484870" r:id="rId3"/>
    <p:sldLayoutId id="2147484871" r:id="rId4"/>
    <p:sldLayoutId id="2147484872" r:id="rId5"/>
    <p:sldLayoutId id="2147484873" r:id="rId6"/>
    <p:sldLayoutId id="2147484874" r:id="rId7"/>
    <p:sldLayoutId id="2147484875" r:id="rId8"/>
    <p:sldLayoutId id="2147484876" r:id="rId9"/>
    <p:sldLayoutId id="2147484877" r:id="rId10"/>
    <p:sldLayoutId id="2147484878" r:id="rId11"/>
    <p:sldLayoutId id="2147484879" r:id="rId12"/>
    <p:sldLayoutId id="2147484880" r:id="rId13"/>
    <p:sldLayoutId id="2147484881" r:id="rId14"/>
    <p:sldLayoutId id="2147484882" r:id="rId15"/>
    <p:sldLayoutId id="2147484883" r:id="rId16"/>
    <p:sldLayoutId id="2147484884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48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286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3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11144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7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800225" indent="-42862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23145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3000375" indent="-257175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21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37719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44577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51435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5829300" indent="-342900" algn="l" defTabSz="685800" rtl="0" eaLnBrk="1" latinLnBrk="0" hangingPunct="1">
        <a:spcBef>
          <a:spcPct val="20000"/>
        </a:spcBef>
        <a:spcAft>
          <a:spcPts val="9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4004528"/>
            <a:ext cx="6055518" cy="6282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338521"/>
            <a:ext cx="2283618" cy="354818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514600"/>
            <a:ext cx="4229100" cy="42291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7121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08817" y="9144000"/>
            <a:ext cx="1490601" cy="1143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679077"/>
            <a:ext cx="14107085" cy="2100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079378"/>
            <a:ext cx="13419812" cy="629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233459" y="2686052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427360" y="4837946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604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940" r:id="rId1"/>
    <p:sldLayoutId id="2147484941" r:id="rId2"/>
    <p:sldLayoutId id="2147484942" r:id="rId3"/>
    <p:sldLayoutId id="2147484943" r:id="rId4"/>
    <p:sldLayoutId id="2147484944" r:id="rId5"/>
    <p:sldLayoutId id="2147484945" r:id="rId6"/>
    <p:sldLayoutId id="2147484946" r:id="rId7"/>
    <p:sldLayoutId id="2147484947" r:id="rId8"/>
    <p:sldLayoutId id="2147484948" r:id="rId9"/>
    <p:sldLayoutId id="2147484949" r:id="rId10"/>
    <p:sldLayoutId id="2147484950" r:id="rId11"/>
    <p:sldLayoutId id="2147484951" r:id="rId12"/>
    <p:sldLayoutId id="2147484952" r:id="rId13"/>
    <p:sldLayoutId id="2147484953" r:id="rId14"/>
    <p:sldLayoutId id="2147484954" r:id="rId15"/>
    <p:sldLayoutId id="2147484955" r:id="rId16"/>
    <p:sldLayoutId id="2147484956" r:id="rId17"/>
    <p:sldLayoutId id="2147484957" r:id="rId18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590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smart-water-fountain.netlify.app/" TargetMode="External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71600" y="10391"/>
            <a:ext cx="15010248" cy="1723149"/>
          </a:xfrm>
          <a:custGeom>
            <a:avLst/>
            <a:gdLst/>
            <a:ahLst/>
            <a:cxnLst/>
            <a:rect l="l" t="t" r="r" b="b"/>
            <a:pathLst>
              <a:path w="16609296" h="2433548">
                <a:moveTo>
                  <a:pt x="0" y="0"/>
                </a:moveTo>
                <a:lnTo>
                  <a:pt x="16609296" y="0"/>
                </a:lnTo>
                <a:lnTo>
                  <a:pt x="16609296" y="2433548"/>
                </a:lnTo>
                <a:lnTo>
                  <a:pt x="0" y="24335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630194" y="2095500"/>
            <a:ext cx="14493059" cy="1426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69"/>
              </a:lnSpc>
            </a:pPr>
            <a:r>
              <a:rPr lang="en-US" sz="4120" dirty="0">
                <a:solidFill>
                  <a:srgbClr val="000000"/>
                </a:solidFill>
                <a:latin typeface="Canva Sans Bold"/>
              </a:rPr>
              <a:t>DEPARTMENT OF COMPUTER SCIENCE AND ENGINEERING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200400" y="4152900"/>
            <a:ext cx="11887200" cy="62204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70"/>
              </a:lnSpc>
            </a:pPr>
            <a:r>
              <a:rPr lang="en-US" sz="3550" dirty="0">
                <a:solidFill>
                  <a:srgbClr val="000000"/>
                </a:solidFill>
                <a:latin typeface="Lato Bold"/>
              </a:rPr>
              <a:t>Project Name</a:t>
            </a:r>
            <a:r>
              <a:rPr lang="en-US" sz="3550" dirty="0">
                <a:solidFill>
                  <a:srgbClr val="000000"/>
                </a:solidFill>
                <a:latin typeface="Lato"/>
              </a:rPr>
              <a:t>: Smart Water Fountain</a:t>
            </a:r>
          </a:p>
          <a:p>
            <a:pPr>
              <a:lnSpc>
                <a:spcPts val="4970"/>
              </a:lnSpc>
            </a:pPr>
            <a:r>
              <a:rPr lang="en-US" sz="3550" dirty="0">
                <a:solidFill>
                  <a:srgbClr val="000000"/>
                </a:solidFill>
                <a:latin typeface="Lato Bold"/>
              </a:rPr>
              <a:t>Team Name: </a:t>
            </a:r>
            <a:r>
              <a:rPr lang="en-US" sz="3550" dirty="0">
                <a:solidFill>
                  <a:srgbClr val="000000"/>
                </a:solidFill>
                <a:latin typeface="Lato"/>
              </a:rPr>
              <a:t>Proj_224781_Team_3</a:t>
            </a:r>
          </a:p>
          <a:p>
            <a:pPr>
              <a:lnSpc>
                <a:spcPts val="4970"/>
              </a:lnSpc>
            </a:pPr>
            <a:r>
              <a:rPr lang="en-US" sz="3550" dirty="0">
                <a:solidFill>
                  <a:srgbClr val="000000"/>
                </a:solidFill>
                <a:latin typeface="Lato Bold"/>
              </a:rPr>
              <a:t>Team Members: </a:t>
            </a:r>
          </a:p>
          <a:p>
            <a:pPr marL="1447165">
              <a:lnSpc>
                <a:spcPct val="100000"/>
              </a:lnSpc>
              <a:spcBef>
                <a:spcPts val="20"/>
              </a:spcBef>
              <a:tabLst>
                <a:tab pos="6035040" algn="l"/>
              </a:tabLst>
            </a:pPr>
            <a:r>
              <a:rPr lang="en-IN" sz="3200" spc="-229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UDAY</a:t>
            </a:r>
            <a:r>
              <a:rPr lang="en-IN" sz="3200" spc="-9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9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PRATAP</a:t>
            </a:r>
            <a:r>
              <a:rPr lang="en-IN" sz="3200" spc="-204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3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</a:t>
            </a:r>
            <a:r>
              <a:rPr lang="en-IN" sz="3200" spc="-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21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</a:t>
            </a:r>
            <a:r>
              <a:rPr lang="en-IN" sz="3200" spc="-29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(113321104103)</a:t>
            </a:r>
            <a:endParaRPr lang="en-IN" sz="32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1447165" marR="5080" indent="6350">
              <a:lnSpc>
                <a:spcPct val="100499"/>
              </a:lnSpc>
              <a:spcBef>
                <a:spcPts val="30"/>
              </a:spcBef>
            </a:pPr>
            <a:r>
              <a:rPr lang="en-IN" sz="3200" spc="-21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VADDIBOINA</a:t>
            </a:r>
            <a:r>
              <a:rPr lang="en-IN" sz="3200" spc="3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22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PATTABHIRAMI</a:t>
            </a:r>
            <a:r>
              <a:rPr lang="en-IN" sz="3200" spc="3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7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REDDY</a:t>
            </a:r>
            <a:r>
              <a:rPr lang="en-IN" sz="3200" spc="-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31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(113321104105) </a:t>
            </a:r>
            <a:r>
              <a:rPr lang="en-IN" sz="3200" spc="-99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 marL="1447165" marR="5080" indent="6350">
              <a:lnSpc>
                <a:spcPct val="100499"/>
              </a:lnSpc>
              <a:spcBef>
                <a:spcPts val="30"/>
              </a:spcBef>
            </a:pPr>
            <a:r>
              <a:rPr lang="en-IN" sz="3200" spc="-2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VAKATI </a:t>
            </a:r>
            <a:r>
              <a:rPr lang="en-IN" sz="3200" spc="-19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VIKRAM </a:t>
            </a:r>
            <a:r>
              <a:rPr lang="en-IN" sz="3200" spc="-22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ADITAYA</a:t>
            </a:r>
            <a:r>
              <a:rPr lang="en-IN" sz="3200" spc="-21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5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REDDY </a:t>
            </a:r>
            <a:r>
              <a:rPr lang="en-IN" sz="3200" spc="-28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(113321104109) </a:t>
            </a:r>
          </a:p>
          <a:p>
            <a:pPr marL="1447165" marR="5080" indent="6350">
              <a:lnSpc>
                <a:spcPct val="100499"/>
              </a:lnSpc>
              <a:spcBef>
                <a:spcPts val="30"/>
              </a:spcBef>
            </a:pPr>
            <a:r>
              <a:rPr lang="en-IN" sz="3200" spc="-22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VATRAPU</a:t>
            </a:r>
            <a:r>
              <a:rPr lang="en-IN" sz="3200" spc="-10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9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VISHNU</a:t>
            </a:r>
            <a:r>
              <a:rPr lang="en-IN" sz="3200" spc="-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24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VARDHAN</a:t>
            </a:r>
            <a:r>
              <a:rPr lang="en-IN" sz="3200" spc="3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15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REDDY</a:t>
            </a:r>
            <a:r>
              <a:rPr lang="en-IN" sz="3200" spc="-9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IN" sz="3200" spc="-285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(113321104111)</a:t>
            </a:r>
            <a:endParaRPr lang="en-IN" sz="3200" dirty="0">
              <a:solidFill>
                <a:schemeClr val="bg1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en-US" sz="29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                        </a:t>
            </a:r>
          </a:p>
          <a:p>
            <a:pPr>
              <a:lnSpc>
                <a:spcPts val="4970"/>
              </a:lnSpc>
            </a:pPr>
            <a:r>
              <a:rPr lang="en-US" sz="3550" dirty="0">
                <a:solidFill>
                  <a:srgbClr val="000000"/>
                </a:solidFill>
                <a:latin typeface="Canva Sans Bold"/>
              </a:rPr>
              <a:t>                            </a:t>
            </a:r>
          </a:p>
          <a:p>
            <a:pPr>
              <a:lnSpc>
                <a:spcPts val="4970"/>
              </a:lnSpc>
            </a:pPr>
            <a:endParaRPr lang="en-US" sz="3550" dirty="0">
              <a:solidFill>
                <a:srgbClr val="000000"/>
              </a:solidFill>
              <a:latin typeface="Canva Sans Bold"/>
            </a:endParaRPr>
          </a:p>
          <a:p>
            <a:pPr>
              <a:lnSpc>
                <a:spcPts val="4970"/>
              </a:lnSpc>
            </a:pPr>
            <a:endParaRPr lang="en-US" sz="3550" dirty="0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883741"/>
            <a:ext cx="8153400" cy="414199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0200" y="5372101"/>
            <a:ext cx="8153399" cy="457199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00600" y="-48500"/>
            <a:ext cx="89638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 OF THE WEBSITE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83741"/>
            <a:ext cx="8305800" cy="414199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403274"/>
            <a:ext cx="8340436" cy="454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78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12834" y="857250"/>
            <a:ext cx="13462331" cy="1457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000"/>
                </a:solidFill>
                <a:latin typeface="Lato"/>
              </a:rPr>
              <a:t>CONCLUSION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9792" y="3362043"/>
            <a:ext cx="16638215" cy="5878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7569" lvl="1" indent="-398785">
              <a:lnSpc>
                <a:spcPts val="5171"/>
              </a:lnSpc>
              <a:buFont typeface="Arial"/>
              <a:buChar char="•"/>
            </a:pPr>
            <a:r>
              <a:rPr lang="en-US" sz="3694">
                <a:solidFill>
                  <a:srgbClr val="000000"/>
                </a:solidFill>
                <a:latin typeface="Canva Sans"/>
              </a:rPr>
              <a:t>The 'Smart Water Fountains' project has successfully transformed public parks and gardens into vibrant, sustainable, and interactive spaces that delight and engage visitors.</a:t>
            </a:r>
          </a:p>
          <a:p>
            <a:pPr marL="797569" lvl="1" indent="-398785">
              <a:lnSpc>
                <a:spcPts val="5171"/>
              </a:lnSpc>
              <a:buFont typeface="Arial"/>
              <a:buChar char="•"/>
            </a:pPr>
            <a:r>
              <a:rPr lang="en-US" sz="3694">
                <a:solidFill>
                  <a:srgbClr val="000000"/>
                </a:solidFill>
                <a:latin typeface="Canva Sans"/>
              </a:rPr>
              <a:t>The 'Smart Water Fountains' project is not just about water features but also about creating a hub for research, education, and community gathering.</a:t>
            </a:r>
          </a:p>
          <a:p>
            <a:pPr marL="797569" lvl="1" indent="-398785">
              <a:lnSpc>
                <a:spcPts val="5171"/>
              </a:lnSpc>
              <a:buFont typeface="Arial"/>
              <a:buChar char="•"/>
            </a:pPr>
            <a:r>
              <a:rPr lang="en-US" sz="3694">
                <a:solidFill>
                  <a:srgbClr val="000000"/>
                </a:solidFill>
                <a:latin typeface="Canva Sans"/>
              </a:rPr>
              <a:t>As a result, these fountains have become more than decorative elements; they have become community landmarks, promoting interaction, environmental stewardship, and cultural enrichment.</a:t>
            </a:r>
          </a:p>
        </p:txBody>
      </p:sp>
      <p:sp>
        <p:nvSpPr>
          <p:cNvPr id="4" name="AutoShape 4"/>
          <p:cNvSpPr/>
          <p:nvPr/>
        </p:nvSpPr>
        <p:spPr>
          <a:xfrm>
            <a:off x="2790804" y="2914368"/>
            <a:ext cx="12976191" cy="0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061342"/>
            <a:ext cx="16230600" cy="2530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70"/>
              </a:lnSpc>
            </a:pPr>
            <a:r>
              <a:rPr lang="en-US" sz="14764" dirty="0">
                <a:solidFill>
                  <a:srgbClr val="000000"/>
                </a:solidFill>
                <a:latin typeface="Lato"/>
              </a:rPr>
              <a:t>THANK YOU</a:t>
            </a:r>
          </a:p>
        </p:txBody>
      </p:sp>
      <p:sp>
        <p:nvSpPr>
          <p:cNvPr id="3" name="AutoShape 3"/>
          <p:cNvSpPr/>
          <p:nvPr/>
        </p:nvSpPr>
        <p:spPr>
          <a:xfrm>
            <a:off x="2898975" y="7160574"/>
            <a:ext cx="12976191" cy="0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AutoShape 4"/>
          <p:cNvSpPr/>
          <p:nvPr/>
        </p:nvSpPr>
        <p:spPr>
          <a:xfrm flipV="1">
            <a:off x="6537913" y="7802831"/>
            <a:ext cx="6293695" cy="0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3304" y="2924291"/>
            <a:ext cx="13162296" cy="9409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383150" y="847725"/>
            <a:ext cx="12418450" cy="16158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606"/>
              </a:lnSpc>
            </a:pPr>
            <a:r>
              <a:rPr lang="en-US" sz="9004" dirty="0">
                <a:solidFill>
                  <a:srgbClr val="000000"/>
                </a:solidFill>
                <a:latin typeface="Lato"/>
              </a:rPr>
              <a:t>          INNOVATION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3156" y="3416480"/>
            <a:ext cx="17061844" cy="60199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US" sz="3009" dirty="0">
                <a:solidFill>
                  <a:srgbClr val="000000"/>
                </a:solidFill>
                <a:latin typeface="Lato"/>
              </a:rPr>
              <a:t>Smart Control : Implement </a:t>
            </a:r>
            <a:r>
              <a:rPr lang="en-US" sz="3009" dirty="0" err="1">
                <a:solidFill>
                  <a:srgbClr val="000000"/>
                </a:solidFill>
                <a:latin typeface="Lato"/>
              </a:rPr>
              <a:t>IoT</a:t>
            </a:r>
            <a:r>
              <a:rPr lang="en-US" sz="3009" dirty="0">
                <a:solidFill>
                  <a:srgbClr val="000000"/>
                </a:solidFill>
                <a:latin typeface="Lato"/>
              </a:rPr>
              <a:t> technology for remote control and scheduling of fountain operation.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US" sz="3009" dirty="0">
                <a:solidFill>
                  <a:srgbClr val="000000"/>
                </a:solidFill>
                <a:latin typeface="Lato"/>
              </a:rPr>
              <a:t>Water Recycling: Integrate a closed-loop water recycling system to minimize water usage.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US" sz="3009" dirty="0">
                <a:solidFill>
                  <a:srgbClr val="000000"/>
                </a:solidFill>
                <a:latin typeface="Lato"/>
              </a:rPr>
              <a:t>Music and Light Synchronization: Sync fountain displays with music and lighting for captivating shows.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US" sz="3009" dirty="0">
                <a:solidFill>
                  <a:srgbClr val="000000"/>
                </a:solidFill>
                <a:latin typeface="Lato"/>
              </a:rPr>
              <a:t>Water Quality Sensors: Use sensors to monitor water quality and adjust purification processes as needed.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US" sz="3009" dirty="0">
                <a:solidFill>
                  <a:srgbClr val="000000"/>
                </a:solidFill>
                <a:latin typeface="Lato"/>
              </a:rPr>
              <a:t>Augmented Reality (AR) Features: Create an AR app that provides information about the fountain's history, design, and more when visitors point their smartphones at it.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IN" sz="3009" dirty="0">
                <a:solidFill>
                  <a:srgbClr val="000000"/>
                </a:solidFill>
                <a:latin typeface="Lato"/>
              </a:rPr>
              <a:t>Security Measures: Ensure that the smart fountains have robust cybersecurity measures to protect user data and prevent hacking.</a:t>
            </a:r>
          </a:p>
          <a:p>
            <a:pPr marL="782102" lvl="1" indent="-457200">
              <a:buFont typeface="Arial" panose="020B0604020202020204" pitchFamily="34" charset="0"/>
              <a:buChar char="•"/>
            </a:pPr>
            <a:r>
              <a:rPr lang="en-IN" sz="3009" dirty="0">
                <a:solidFill>
                  <a:srgbClr val="000000"/>
                </a:solidFill>
                <a:latin typeface="Lato"/>
              </a:rPr>
              <a:t>Integration with Smart Cities: Enable integration with smart city infrastructure, so that data from the fountains can be used to optimize water distribution and quality management in the city.</a:t>
            </a:r>
            <a:endParaRPr lang="en-US" sz="3009" dirty="0">
              <a:solidFill>
                <a:srgbClr val="000000"/>
              </a:solidFill>
              <a:latin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2896455"/>
            <a:ext cx="16238894" cy="0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907906" y="748886"/>
            <a:ext cx="13824919" cy="1470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40"/>
              </a:lnSpc>
            </a:pPr>
            <a:r>
              <a:rPr lang="en-US" sz="9100" dirty="0">
                <a:solidFill>
                  <a:srgbClr val="000000"/>
                </a:solidFill>
                <a:latin typeface="Lato"/>
              </a:rPr>
              <a:t>OBJECTIVES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74720" y="3400447"/>
            <a:ext cx="16938560" cy="5857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Water Conservation: Design fountains that use water efficiently, minimizing waste.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Aesthetic Enhancement: Create visually appealing fountains that enhance the beauty of public parks and gardens.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Environmental Sustainability: Implement eco-friendly features like solar-powered pumps and LED lighting.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Maintenance Efficiency: Develop a system that monitors and reports.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Water Quality: Maintain water quality through filtration and purification systems.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Data Analytics: Collect data on fountain usage and visitor preferences to improve the overall experience.</a:t>
            </a:r>
          </a:p>
          <a:p>
            <a:pPr marL="647889" lvl="1" indent="-323945">
              <a:lnSpc>
                <a:spcPts val="4201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Lato"/>
              </a:rPr>
              <a:t>Water Feature Variety: Create fountains with various water features like misting, spraying, and cascading for diversity.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02656" y="567807"/>
            <a:ext cx="15113364" cy="1470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40"/>
              </a:lnSpc>
            </a:pPr>
            <a:r>
              <a:rPr lang="en-US" sz="9100" dirty="0">
                <a:solidFill>
                  <a:srgbClr val="000000"/>
                </a:solidFill>
                <a:latin typeface="Lato"/>
              </a:rPr>
              <a:t>REQUIREMENTS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08535" y="3323943"/>
            <a:ext cx="16035929" cy="6271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1514" lvl="1" indent="-385757">
              <a:lnSpc>
                <a:spcPts val="5002"/>
              </a:lnSpc>
              <a:buFont typeface="Arial"/>
              <a:buChar char="•"/>
            </a:pPr>
            <a:r>
              <a:rPr lang="en-US" sz="3573">
                <a:solidFill>
                  <a:srgbClr val="000000"/>
                </a:solidFill>
                <a:latin typeface="Lato Semi-Bold"/>
              </a:rPr>
              <a:t>Fountain Design</a:t>
            </a:r>
            <a:r>
              <a:rPr lang="en-US" sz="3573">
                <a:solidFill>
                  <a:srgbClr val="000000"/>
                </a:solidFill>
                <a:latin typeface="Lato"/>
              </a:rPr>
              <a:t>: Collaborate with architects and designers to create aesthetically pleasing fountain structures that fit the park's theme.</a:t>
            </a:r>
          </a:p>
          <a:p>
            <a:pPr marL="771514" lvl="1" indent="-385757">
              <a:lnSpc>
                <a:spcPts val="5002"/>
              </a:lnSpc>
              <a:buFont typeface="Arial"/>
              <a:buChar char="•"/>
            </a:pPr>
            <a:r>
              <a:rPr lang="en-US" sz="3573">
                <a:solidFill>
                  <a:srgbClr val="000000"/>
                </a:solidFill>
                <a:latin typeface="Lato Semi-Bold"/>
              </a:rPr>
              <a:t>Water Management System</a:t>
            </a:r>
            <a:r>
              <a:rPr lang="en-US" sz="3573">
                <a:solidFill>
                  <a:srgbClr val="000000"/>
                </a:solidFill>
                <a:latin typeface="Lato"/>
              </a:rPr>
              <a:t>: Install pumps, filters, and reservoirs for efficient water circulation and filtration.</a:t>
            </a:r>
          </a:p>
          <a:p>
            <a:pPr marL="771514" lvl="1" indent="-385757">
              <a:lnSpc>
                <a:spcPts val="5002"/>
              </a:lnSpc>
              <a:buFont typeface="Arial"/>
              <a:buChar char="•"/>
            </a:pPr>
            <a:r>
              <a:rPr lang="en-US" sz="3573">
                <a:solidFill>
                  <a:srgbClr val="000000"/>
                </a:solidFill>
                <a:latin typeface="Lato Semi-Bold"/>
              </a:rPr>
              <a:t>Sensors</a:t>
            </a:r>
            <a:r>
              <a:rPr lang="en-US" sz="3573">
                <a:solidFill>
                  <a:srgbClr val="000000"/>
                </a:solidFill>
                <a:latin typeface="Lato"/>
              </a:rPr>
              <a:t>: Use water quality sensors, temperature sensors, and weather sensors to gather data for monitoring and control.</a:t>
            </a:r>
          </a:p>
          <a:p>
            <a:pPr marL="771514" lvl="1" indent="-385757">
              <a:lnSpc>
                <a:spcPts val="5002"/>
              </a:lnSpc>
              <a:buFont typeface="Arial"/>
              <a:buChar char="•"/>
            </a:pPr>
            <a:r>
              <a:rPr lang="en-US" sz="3573">
                <a:solidFill>
                  <a:srgbClr val="000000"/>
                </a:solidFill>
                <a:latin typeface="Lato Semi-Bold"/>
              </a:rPr>
              <a:t>Control System</a:t>
            </a:r>
            <a:r>
              <a:rPr lang="en-US" sz="3573">
                <a:solidFill>
                  <a:srgbClr val="000000"/>
                </a:solidFill>
                <a:latin typeface="Lato"/>
              </a:rPr>
              <a:t>: Develop a user-friendly control interface, which can be a smartphone app or a touch panel at the park.</a:t>
            </a:r>
          </a:p>
          <a:p>
            <a:pPr marL="771514" lvl="1" indent="-385757">
              <a:lnSpc>
                <a:spcPts val="5002"/>
              </a:lnSpc>
              <a:buFont typeface="Arial"/>
              <a:buChar char="•"/>
            </a:pPr>
            <a:r>
              <a:rPr lang="en-US" sz="3573">
                <a:solidFill>
                  <a:srgbClr val="000000"/>
                </a:solidFill>
                <a:latin typeface="Lato Semi-Bold"/>
              </a:rPr>
              <a:t>Water Recycling</a:t>
            </a:r>
            <a:r>
              <a:rPr lang="en-US" sz="3573">
                <a:solidFill>
                  <a:srgbClr val="000000"/>
                </a:solidFill>
                <a:latin typeface="Lato"/>
              </a:rPr>
              <a:t>: Implement a water recycling system to minimize water wastage.</a:t>
            </a:r>
          </a:p>
        </p:txBody>
      </p:sp>
      <p:sp>
        <p:nvSpPr>
          <p:cNvPr id="4" name="AutoShape 4"/>
          <p:cNvSpPr/>
          <p:nvPr/>
        </p:nvSpPr>
        <p:spPr>
          <a:xfrm>
            <a:off x="2638404" y="2761968"/>
            <a:ext cx="12976191" cy="0"/>
          </a:xfrm>
          <a:prstGeom prst="line">
            <a:avLst/>
          </a:prstGeom>
          <a:ln w="19050" cap="flat">
            <a:solidFill>
              <a:srgbClr val="000001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7972" y="2134299"/>
            <a:ext cx="17232055" cy="5164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5970" lvl="1" indent="-397985">
              <a:lnSpc>
                <a:spcPts val="5161"/>
              </a:lnSpc>
              <a:buFont typeface="Arial"/>
              <a:buChar char="•"/>
            </a:pPr>
            <a:r>
              <a:rPr lang="en-US" sz="3686">
                <a:solidFill>
                  <a:srgbClr val="000000"/>
                </a:solidFill>
                <a:latin typeface="Lato Semi-Bold Italics"/>
              </a:rPr>
              <a:t>Safety Measures</a:t>
            </a:r>
            <a:r>
              <a:rPr lang="en-US" sz="3686">
                <a:solidFill>
                  <a:srgbClr val="000000"/>
                </a:solidFill>
                <a:latin typeface="Lato Italics"/>
              </a:rPr>
              <a:t>: Ensure safety features like water depth sensors and emergency shut-off mechanisms.</a:t>
            </a:r>
          </a:p>
          <a:p>
            <a:pPr marL="795970" lvl="1" indent="-397985">
              <a:lnSpc>
                <a:spcPts val="5161"/>
              </a:lnSpc>
              <a:buFont typeface="Arial"/>
              <a:buChar char="•"/>
            </a:pPr>
            <a:r>
              <a:rPr lang="en-US" sz="3686">
                <a:solidFill>
                  <a:srgbClr val="000000"/>
                </a:solidFill>
                <a:latin typeface="Lato Semi-Bold Italics"/>
              </a:rPr>
              <a:t>Weatherproofing</a:t>
            </a:r>
            <a:r>
              <a:rPr lang="en-US" sz="3686">
                <a:solidFill>
                  <a:srgbClr val="000000"/>
                </a:solidFill>
                <a:latin typeface="Lato Italics"/>
              </a:rPr>
              <a:t>: Design the fountain and its components to withstand various weather conditions.</a:t>
            </a:r>
          </a:p>
          <a:p>
            <a:pPr marL="795970" lvl="1" indent="-397985">
              <a:lnSpc>
                <a:spcPts val="5161"/>
              </a:lnSpc>
              <a:buFont typeface="Arial"/>
              <a:buChar char="•"/>
            </a:pPr>
            <a:r>
              <a:rPr lang="en-US" sz="3686">
                <a:solidFill>
                  <a:srgbClr val="000000"/>
                </a:solidFill>
                <a:latin typeface="Lato Semi-Bold Italics"/>
              </a:rPr>
              <a:t>Maintenance Protocol</a:t>
            </a:r>
            <a:r>
              <a:rPr lang="en-US" sz="3686">
                <a:solidFill>
                  <a:srgbClr val="000000"/>
                </a:solidFill>
                <a:latin typeface="Lato Italics"/>
              </a:rPr>
              <a:t>: Establish a maintenance schedule and integrate sensors to provide alerts for maintenance needs.</a:t>
            </a:r>
          </a:p>
          <a:p>
            <a:pPr marL="795970" lvl="1" indent="-397985">
              <a:lnSpc>
                <a:spcPts val="5161"/>
              </a:lnSpc>
              <a:buFont typeface="Arial"/>
              <a:buChar char="•"/>
            </a:pPr>
            <a:r>
              <a:rPr lang="en-US" sz="3686">
                <a:solidFill>
                  <a:srgbClr val="000000"/>
                </a:solidFill>
                <a:latin typeface="Lato Semi-Bold Italics"/>
              </a:rPr>
              <a:t>Energy Management</a:t>
            </a:r>
            <a:r>
              <a:rPr lang="en-US" sz="3686">
                <a:solidFill>
                  <a:srgbClr val="000000"/>
                </a:solidFill>
                <a:latin typeface="Lato Italics"/>
              </a:rPr>
              <a:t>: Utilize energy-efficient components and consider renewable energy sources such as solar panels.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651574" y="2533815"/>
            <a:ext cx="10984853" cy="7105801"/>
          </a:xfrm>
          <a:custGeom>
            <a:avLst/>
            <a:gdLst/>
            <a:ahLst/>
            <a:cxnLst/>
            <a:rect l="l" t="t" r="r" b="b"/>
            <a:pathLst>
              <a:path w="10984853" h="7105801">
                <a:moveTo>
                  <a:pt x="0" y="0"/>
                </a:moveTo>
                <a:lnTo>
                  <a:pt x="10984852" y="0"/>
                </a:lnTo>
                <a:lnTo>
                  <a:pt x="10984852" y="7105800"/>
                </a:lnTo>
                <a:lnTo>
                  <a:pt x="0" y="71058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028700" y="491776"/>
            <a:ext cx="16230600" cy="1492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8800" dirty="0">
                <a:solidFill>
                  <a:srgbClr val="000000"/>
                </a:solidFill>
                <a:latin typeface="Lato"/>
              </a:rPr>
              <a:t>RASPBERRY PI INTEGRATION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40771" y="2420738"/>
            <a:ext cx="16754751" cy="7538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int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trigPin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=12;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int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echoPin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=10;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int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vcc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=13;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int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gnd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=10;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void setup()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{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Serial.begin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(9600);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pinMode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trigPin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OUTPUT);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pinMode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echoPin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INPUT);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pinMode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vcc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OUTPUT);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pinMode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gnd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OUTPUT);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vcc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HIGH);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gnd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LOW);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}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void loop()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{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long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duration,distance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trigPin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HIGH);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delayMicroseconds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(10); 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trigPin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, LOW);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delayMicroseconds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(10);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distance=(duration*0.034/2) + 1;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Serial.println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("Distance = "+ String(distance));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delay(1000);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if(distance&lt;100)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{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Serial.println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("High");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(1, HIGH);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delay(1000);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}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else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{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Serial.println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("Low");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</a:t>
            </a:r>
            <a:r>
              <a:rPr lang="en-US" sz="1163" dirty="0" err="1">
                <a:solidFill>
                  <a:srgbClr val="000000"/>
                </a:solidFill>
                <a:latin typeface="Lato Semi-Bold Italics"/>
              </a:rPr>
              <a:t>digitalWrite</a:t>
            </a: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(1, LOW);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  delay(1000);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  }</a:t>
            </a:r>
          </a:p>
          <a:p>
            <a:pPr marL="251116" lvl="1" indent="-125558" algn="just">
              <a:lnSpc>
                <a:spcPts val="1628"/>
              </a:lnSpc>
              <a:buFont typeface="Arial"/>
              <a:buChar char="•"/>
            </a:pPr>
            <a:r>
              <a:rPr lang="en-US" sz="1163" dirty="0">
                <a:solidFill>
                  <a:srgbClr val="000000"/>
                </a:solidFill>
                <a:latin typeface="Lato Semi-Bold Italics"/>
              </a:rPr>
              <a:t>}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71475"/>
            <a:ext cx="15937617" cy="1457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 dirty="0">
                <a:solidFill>
                  <a:srgbClr val="000000"/>
                </a:solidFill>
                <a:latin typeface="Lato"/>
              </a:rPr>
              <a:t>CODE IMPLEMENTATION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772400" y="3086100"/>
            <a:ext cx="7696200" cy="5791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A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mart_water_fountains">
            <a:hlinkClick r:id="" action="ppaction://media"/>
            <a:extLst>
              <a:ext uri="{FF2B5EF4-FFF2-40B4-BE49-F238E27FC236}">
                <a16:creationId xmlns:a16="http://schemas.microsoft.com/office/drawing/2014/main" id="{A9266B43-9F24-75B5-9F70-F3F8884C2B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" y="0"/>
            <a:ext cx="18287999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1" y="936165"/>
            <a:ext cx="13106399" cy="1921335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 the below link to access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overview of smart water fountain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800600" y="3550639"/>
            <a:ext cx="12115800" cy="5136161"/>
          </a:xfrm>
        </p:spPr>
        <p:txBody>
          <a:bodyPr/>
          <a:lstStyle/>
          <a:p>
            <a:pPr marL="0" indent="0">
              <a:buNone/>
            </a:pPr>
            <a:endParaRPr lang="en-IN" dirty="0">
              <a:hlinkClick r:id="rId2"/>
            </a:endParaRPr>
          </a:p>
          <a:p>
            <a:pPr marL="0" indent="0">
              <a:buNone/>
            </a:pPr>
            <a:endParaRPr lang="en-IN" dirty="0">
              <a:hlinkClick r:id="rId2"/>
            </a:endParaRPr>
          </a:p>
          <a:p>
            <a:pPr marL="0" indent="0">
              <a:buNone/>
            </a:pPr>
            <a:r>
              <a:rPr lang="en-IN" dirty="0">
                <a:hlinkClick r:id="rId2"/>
              </a:rPr>
              <a:t>https://smart-water-fountain.netlify.app/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6286500"/>
            <a:ext cx="9421540" cy="379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76323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100</TotalTime>
  <Words>771</Words>
  <Application>Microsoft Office PowerPoint</Application>
  <PresentationFormat>Custom</PresentationFormat>
  <Paragraphs>86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Canva Sans</vt:lpstr>
      <vt:lpstr>Lato</vt:lpstr>
      <vt:lpstr>Lato Italics</vt:lpstr>
      <vt:lpstr>Century Gothic</vt:lpstr>
      <vt:lpstr>Wingdings 3</vt:lpstr>
      <vt:lpstr>Lato Bold</vt:lpstr>
      <vt:lpstr>Lato Semi-Bold Italics</vt:lpstr>
      <vt:lpstr>Lato Semi-Bold</vt:lpstr>
      <vt:lpstr>Arial</vt:lpstr>
      <vt:lpstr>Times New Roman</vt:lpstr>
      <vt:lpstr>Calibri</vt:lpstr>
      <vt:lpstr>Canva Sans Bold</vt:lpstr>
      <vt:lpstr>Mesh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Check the below link to access  the overview of smart water fountain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Smart_water_fountains_IOT_Phase3</dc:title>
  <dc:creator>PETA SRAVAN KUMAR</dc:creator>
  <cp:lastModifiedBy>pattabhi Rami Reddy vaddiboina</cp:lastModifiedBy>
  <cp:revision>17</cp:revision>
  <dcterms:created xsi:type="dcterms:W3CDTF">2006-08-16T00:00:00Z</dcterms:created>
  <dcterms:modified xsi:type="dcterms:W3CDTF">2023-11-01T15:12:02Z</dcterms:modified>
  <dc:identifier>DAFxf7O1gfU</dc:identifier>
</cp:coreProperties>
</file>

<file path=docProps/thumbnail.jpeg>
</file>